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059AA3A-B89B-47DA-BE2F-B5EC07E1D67A}">
  <a:tblStyle styleId="{B059AA3A-B89B-47DA-BE2F-B5EC07E1D67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Montserrat-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5400d646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5400d646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5396b192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5396b192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5396b192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5396b192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5396b192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5396b192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5396b192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5396b192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5396b192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5396b192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55396b192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55396b192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5396b19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5396b19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5400d646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5400d646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0cf940cb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0cf940cb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0cf940cb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0cf940cb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0cf940cb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0cf940cb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5396b192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5396b192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5396b192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5396b192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s://medium.com/@jonathan_hui/gan-some-cool-applications-of-gans-4c9ecca3590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707150" y="17017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Image Generation</a:t>
            </a:r>
            <a:endParaRPr/>
          </a:p>
          <a:p>
            <a:pPr indent="0" lvl="0" marL="0" rtl="0" algn="l">
              <a:spcBef>
                <a:spcPts val="0"/>
              </a:spcBef>
              <a:spcAft>
                <a:spcPts val="0"/>
              </a:spcAft>
              <a:buNone/>
            </a:pPr>
            <a:r>
              <a:rPr lang="en-GB"/>
              <a:t>Using Generative Adversarial Nets</a:t>
            </a:r>
            <a:endParaRPr/>
          </a:p>
        </p:txBody>
      </p:sp>
      <p:sp>
        <p:nvSpPr>
          <p:cNvPr id="229" name="Google Shape;229;p17"/>
          <p:cNvSpPr txBox="1"/>
          <p:nvPr>
            <p:ph idx="1" type="subTitle"/>
          </p:nvPr>
        </p:nvSpPr>
        <p:spPr>
          <a:xfrm>
            <a:off x="5704875" y="3910150"/>
            <a:ext cx="3470700" cy="1005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Rajat Sawant</a:t>
            </a:r>
            <a:endParaRPr/>
          </a:p>
          <a:p>
            <a:pPr indent="0" lvl="0" marL="0" rtl="0" algn="l">
              <a:lnSpc>
                <a:spcPct val="115000"/>
              </a:lnSpc>
              <a:spcBef>
                <a:spcPts val="1600"/>
              </a:spcBef>
              <a:spcAft>
                <a:spcPts val="1600"/>
              </a:spcAft>
              <a:buNone/>
            </a:pPr>
            <a:r>
              <a:rPr lang="en-GB"/>
              <a:t>TE1 3168	Seminar Guide: Prof. S.N. Reddy</a:t>
            </a:r>
            <a:endParaRPr/>
          </a:p>
        </p:txBody>
      </p:sp>
      <p:pic>
        <p:nvPicPr>
          <p:cNvPr id="230" name="Google Shape;230;p17"/>
          <p:cNvPicPr preferRelativeResize="0"/>
          <p:nvPr/>
        </p:nvPicPr>
        <p:blipFill>
          <a:blip r:embed="rId3">
            <a:alphaModFix/>
          </a:blip>
          <a:stretch>
            <a:fillRect/>
          </a:stretch>
        </p:blipFill>
        <p:spPr>
          <a:xfrm>
            <a:off x="5567275" y="243975"/>
            <a:ext cx="1005600" cy="1005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Algorithm used to train GAN</a:t>
            </a:r>
            <a:endParaRPr/>
          </a:p>
        </p:txBody>
      </p:sp>
      <p:sp>
        <p:nvSpPr>
          <p:cNvPr id="289" name="Google Shape;289;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number of training iterations do:</a:t>
            </a:r>
            <a:endParaRPr/>
          </a:p>
          <a:p>
            <a:pPr indent="0" lvl="0" marL="0" rtl="0" algn="l">
              <a:spcBef>
                <a:spcPts val="1600"/>
              </a:spcBef>
              <a:spcAft>
                <a:spcPts val="0"/>
              </a:spcAft>
              <a:buNone/>
            </a:pPr>
            <a:r>
              <a:rPr lang="en-GB"/>
              <a:t>	For k steps do:</a:t>
            </a:r>
            <a:endParaRPr/>
          </a:p>
          <a:p>
            <a:pPr indent="0" lvl="0" marL="0" rtl="0" algn="l">
              <a:spcBef>
                <a:spcPts val="1600"/>
              </a:spcBef>
              <a:spcAft>
                <a:spcPts val="0"/>
              </a:spcAft>
              <a:buNone/>
            </a:pPr>
            <a:r>
              <a:rPr lang="en-GB"/>
              <a:t>		Create noise sample p(z)</a:t>
            </a:r>
            <a:endParaRPr/>
          </a:p>
          <a:p>
            <a:pPr indent="0" lvl="0" marL="0" rtl="0" algn="l">
              <a:spcBef>
                <a:spcPts val="1600"/>
              </a:spcBef>
              <a:spcAft>
                <a:spcPts val="0"/>
              </a:spcAft>
              <a:buNone/>
            </a:pPr>
            <a:r>
              <a:rPr lang="en-GB"/>
              <a:t>		Create data distribution from real data p(x)</a:t>
            </a:r>
            <a:endParaRPr/>
          </a:p>
          <a:p>
            <a:pPr indent="0" lvl="0" marL="0" rtl="0" algn="l">
              <a:spcBef>
                <a:spcPts val="1600"/>
              </a:spcBef>
              <a:spcAft>
                <a:spcPts val="0"/>
              </a:spcAft>
              <a:buNone/>
            </a:pPr>
            <a:r>
              <a:rPr lang="en-GB"/>
              <a:t>		Update the discriminator by updating weights</a:t>
            </a:r>
            <a:endParaRPr/>
          </a:p>
          <a:p>
            <a:pPr indent="0" lvl="0" marL="0" rtl="0" algn="l">
              <a:spcBef>
                <a:spcPts val="1600"/>
              </a:spcBef>
              <a:spcAft>
                <a:spcPts val="0"/>
              </a:spcAft>
              <a:buNone/>
            </a:pPr>
            <a:r>
              <a:rPr lang="en-GB"/>
              <a:t>	Give noise sample to generator for image generation</a:t>
            </a:r>
            <a:endParaRPr/>
          </a:p>
          <a:p>
            <a:pPr indent="0" lvl="0" marL="0" rtl="0" algn="l">
              <a:spcBef>
                <a:spcPts val="1600"/>
              </a:spcBef>
              <a:spcAft>
                <a:spcPts val="0"/>
              </a:spcAft>
              <a:buNone/>
            </a:pPr>
            <a:r>
              <a:rPr lang="en-GB"/>
              <a:t>	Update the weights of generator</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Image generation using StackGAN</a:t>
            </a:r>
            <a:endParaRPr/>
          </a:p>
        </p:txBody>
      </p:sp>
      <p:sp>
        <p:nvSpPr>
          <p:cNvPr id="295" name="Google Shape;295;p27"/>
          <p:cNvSpPr txBox="1"/>
          <p:nvPr>
            <p:ph idx="1" type="body"/>
          </p:nvPr>
        </p:nvSpPr>
        <p:spPr>
          <a:xfrm>
            <a:off x="1297500" y="1567550"/>
            <a:ext cx="7038900" cy="3285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Task of two stages in StackGAN :</a:t>
            </a:r>
            <a:endParaRPr/>
          </a:p>
          <a:p>
            <a:pPr indent="-298450" lvl="1" marL="914400" rtl="0" algn="l">
              <a:spcBef>
                <a:spcPts val="0"/>
              </a:spcBef>
              <a:spcAft>
                <a:spcPts val="0"/>
              </a:spcAft>
              <a:buSzPts val="1100"/>
              <a:buChar char="○"/>
            </a:pPr>
            <a:r>
              <a:rPr lang="en-GB" sz="1300"/>
              <a:t>Stage-I GAN: It sketches the primitive shape and basic colors of the object conditioned on the given text description, and draws the background layout from a random noise vector producing a low-resolution image.</a:t>
            </a:r>
            <a:endParaRPr sz="1300"/>
          </a:p>
          <a:p>
            <a:pPr indent="-311150" lvl="1" marL="914400" rtl="0" algn="l">
              <a:spcBef>
                <a:spcPts val="0"/>
              </a:spcBef>
              <a:spcAft>
                <a:spcPts val="0"/>
              </a:spcAft>
              <a:buSzPts val="1300"/>
              <a:buChar char="○"/>
            </a:pPr>
            <a:r>
              <a:rPr lang="en-GB" sz="1300"/>
              <a:t>Stage-II GAN: It takes the output of Stage -I GAN and text embeddings t work on more details based on the text description of object. </a:t>
            </a:r>
            <a:endParaRPr sz="1300"/>
          </a:p>
          <a:p>
            <a:pPr indent="-311150" lvl="0" marL="457200" rtl="0" algn="l">
              <a:spcBef>
                <a:spcPts val="0"/>
              </a:spcBef>
              <a:spcAft>
                <a:spcPts val="0"/>
              </a:spcAft>
              <a:buSzPts val="1300"/>
              <a:buChar char="●"/>
            </a:pPr>
            <a:r>
              <a:rPr lang="en-GB"/>
              <a:t>Input text is encoded using an encoder and generates </a:t>
            </a:r>
            <a:r>
              <a:rPr lang="en-GB" u="sng"/>
              <a:t>text embeddings</a:t>
            </a:r>
            <a:r>
              <a:rPr lang="en-GB"/>
              <a:t> which maps the given text to a vectors with dimensions &gt;100 in our case. </a:t>
            </a:r>
            <a:endParaRPr/>
          </a:p>
          <a:p>
            <a:pPr indent="-311150" lvl="0" marL="457200" rtl="0" algn="l">
              <a:spcBef>
                <a:spcPts val="0"/>
              </a:spcBef>
              <a:spcAft>
                <a:spcPts val="0"/>
              </a:spcAft>
              <a:buSzPts val="1300"/>
              <a:buChar char="●"/>
            </a:pPr>
            <a:r>
              <a:rPr lang="en-GB"/>
              <a:t>The </a:t>
            </a:r>
            <a:r>
              <a:rPr lang="en-GB" u="sng"/>
              <a:t>conditioning variable</a:t>
            </a:r>
            <a:r>
              <a:rPr lang="en-GB"/>
              <a:t> is created based on this text embeddings creates a condition for the stage I generator.</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GB"/>
              <a:t>The output from Stage I GAN is fed to stage II GAN rather than processing on a random noise. The text embeddings are also fed to stage II GAN.</a:t>
            </a:r>
            <a:endParaRPr sz="12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Image generation using StackGAN</a:t>
            </a:r>
            <a:endParaRPr/>
          </a:p>
        </p:txBody>
      </p:sp>
      <p:sp>
        <p:nvSpPr>
          <p:cNvPr id="301" name="Google Shape;301;p2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2" name="Google Shape;302;p28"/>
          <p:cNvPicPr preferRelativeResize="0"/>
          <p:nvPr/>
        </p:nvPicPr>
        <p:blipFill>
          <a:blip r:embed="rId3">
            <a:alphaModFix/>
          </a:blip>
          <a:stretch>
            <a:fillRect/>
          </a:stretch>
        </p:blipFill>
        <p:spPr>
          <a:xfrm>
            <a:off x="1341150" y="1307849"/>
            <a:ext cx="7436448" cy="3356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a:t>
            </a:r>
            <a:endParaRPr/>
          </a:p>
        </p:txBody>
      </p:sp>
      <p:sp>
        <p:nvSpPr>
          <p:cNvPr id="308" name="Google Shape;308;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For our implementation MNIST dataset (of 60,000 images) was taken for image generations using GAN.</a:t>
            </a:r>
            <a:endParaRPr/>
          </a:p>
          <a:p>
            <a:pPr indent="-311150" lvl="0" marL="457200" rtl="0" algn="l">
              <a:spcBef>
                <a:spcPts val="0"/>
              </a:spcBef>
              <a:spcAft>
                <a:spcPts val="0"/>
              </a:spcAft>
              <a:buSzPts val="1300"/>
              <a:buChar char="●"/>
            </a:pPr>
            <a:r>
              <a:rPr lang="en-GB"/>
              <a:t>The model was run for 4000 epochs produces resultant images as follows: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5" name="Google Shape;315;p30"/>
          <p:cNvPicPr preferRelativeResize="0"/>
          <p:nvPr/>
        </p:nvPicPr>
        <p:blipFill>
          <a:blip r:embed="rId3">
            <a:alphaModFix/>
          </a:blip>
          <a:stretch>
            <a:fillRect/>
          </a:stretch>
        </p:blipFill>
        <p:spPr>
          <a:xfrm>
            <a:off x="2253750" y="0"/>
            <a:ext cx="4749425"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enhancements</a:t>
            </a:r>
            <a:endParaRPr/>
          </a:p>
        </p:txBody>
      </p:sp>
      <p:sp>
        <p:nvSpPr>
          <p:cNvPr id="321" name="Google Shape;321;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Finding b</a:t>
            </a:r>
            <a:r>
              <a:rPr lang="en-GB"/>
              <a:t>etter loss functions, more stable training</a:t>
            </a:r>
            <a:endParaRPr/>
          </a:p>
          <a:p>
            <a:pPr indent="-311150" lvl="0" marL="457200" rtl="0" algn="just">
              <a:spcBef>
                <a:spcPts val="0"/>
              </a:spcBef>
              <a:spcAft>
                <a:spcPts val="0"/>
              </a:spcAft>
              <a:buSzPts val="1300"/>
              <a:buChar char="●"/>
            </a:pPr>
            <a:r>
              <a:rPr lang="en-GB"/>
              <a:t>Training generative models can useful to generate general features</a:t>
            </a:r>
            <a:endParaRPr/>
          </a:p>
          <a:p>
            <a:pPr indent="-311150" lvl="0" marL="457200" rtl="0" algn="just">
              <a:spcBef>
                <a:spcPts val="0"/>
              </a:spcBef>
              <a:spcAft>
                <a:spcPts val="0"/>
              </a:spcAft>
              <a:buSzPts val="1300"/>
              <a:buChar char="●"/>
            </a:pPr>
            <a:r>
              <a:rPr lang="en-GB"/>
              <a:t>The data can be generated from various formats like what the text to image we can also use speech to text and text to image or video,etc. appended to the same.</a:t>
            </a:r>
            <a:endParaRPr/>
          </a:p>
          <a:p>
            <a:pPr indent="-311150" lvl="0" marL="457200" rtl="0" algn="just">
              <a:spcBef>
                <a:spcPts val="0"/>
              </a:spcBef>
              <a:spcAft>
                <a:spcPts val="0"/>
              </a:spcAft>
              <a:buSzPts val="1300"/>
              <a:buChar char="●"/>
            </a:pPr>
            <a:r>
              <a:rPr lang="en-GB"/>
              <a:t>If proper hardware requirements are fulfilled, the stackGAN can be implemented which provides more stable images than single GAN.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327" name="Google Shape;327;p3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Using deep convolutional generative adversarial network images that are similar to that present in MNIST dataset are produced similar approach can be used for generating similar images. This can help generating beautiful state-of-art samples.</a:t>
            </a:r>
            <a:endParaRPr/>
          </a:p>
          <a:p>
            <a:pPr indent="-311150" lvl="0" marL="457200" rtl="0" algn="l">
              <a:spcBef>
                <a:spcPts val="0"/>
              </a:spcBef>
              <a:spcAft>
                <a:spcPts val="0"/>
              </a:spcAft>
              <a:buSzPts val="1300"/>
              <a:buChar char="●"/>
            </a:pPr>
            <a:r>
              <a:rPr lang="en-GB"/>
              <a:t>StackGAN for producing images based on the text description can be implemented to find a way to convert one type of information to another(text to image synthesis).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333" name="Google Shape;333;p33"/>
          <p:cNvSpPr txBox="1"/>
          <p:nvPr>
            <p:ph idx="1" type="body"/>
          </p:nvPr>
        </p:nvSpPr>
        <p:spPr>
          <a:xfrm>
            <a:off x="1152325" y="1307850"/>
            <a:ext cx="7038900" cy="2911200"/>
          </a:xfrm>
          <a:prstGeom prst="rect">
            <a:avLst/>
          </a:prstGeom>
        </p:spPr>
        <p:txBody>
          <a:bodyPr anchorCtr="0" anchor="t" bIns="91425" lIns="91425" spcFirstLastPara="1" rIns="91425" wrap="square" tIns="91425">
            <a:noAutofit/>
          </a:bodyPr>
          <a:lstStyle/>
          <a:p>
            <a:pPr indent="-298450" lvl="1" marL="914400" marR="0" rtl="0" algn="l">
              <a:lnSpc>
                <a:spcPct val="115000"/>
              </a:lnSpc>
              <a:spcBef>
                <a:spcPts val="0"/>
              </a:spcBef>
              <a:spcAft>
                <a:spcPts val="0"/>
              </a:spcAft>
              <a:buSzPts val="1100"/>
              <a:buChar char="○"/>
            </a:pPr>
            <a:r>
              <a:rPr lang="en-GB"/>
              <a:t>Ian J. Goodfellow, Jean pouget-Abadie, Mehdi Mirza, Bing Xu, David Warde-Farley, Sherjil Ozair, Aaron Corville, Yoshua Bengio “Generative Adversarial Nets” in NIPS,2014</a:t>
            </a:r>
            <a:endParaRPr/>
          </a:p>
          <a:p>
            <a:pPr indent="-298450" lvl="1" marL="914400" marR="0" rtl="0" algn="l">
              <a:lnSpc>
                <a:spcPct val="115000"/>
              </a:lnSpc>
              <a:spcBef>
                <a:spcPts val="0"/>
              </a:spcBef>
              <a:spcAft>
                <a:spcPts val="0"/>
              </a:spcAft>
              <a:buSzPts val="1100"/>
              <a:buChar char="○"/>
            </a:pPr>
            <a:r>
              <a:rPr lang="en-GB"/>
              <a:t>StackGAN : Text to photo-realistic Image Synthesis with stacked Generative Adversarial networks by Han Zhang, Tao Xu, Hongsheng Li, Shaoting Zhang, Xiaogang Wang, Xiaolei Huang, Dimitris Metaxas. 2017 IEEE International Conference on Computer Vision(ICCV)Documents of Stanford University’s CS231n “Generative Models”</a:t>
            </a:r>
            <a:endParaRPr/>
          </a:p>
          <a:p>
            <a:pPr indent="-298450" lvl="1" marL="914400" marR="0" rtl="0" algn="l">
              <a:lnSpc>
                <a:spcPct val="115000"/>
              </a:lnSpc>
              <a:spcBef>
                <a:spcPts val="0"/>
              </a:spcBef>
              <a:spcAft>
                <a:spcPts val="0"/>
              </a:spcAft>
              <a:buSzPts val="1100"/>
              <a:buChar char="○"/>
            </a:pPr>
            <a:r>
              <a:rPr lang="en-GB"/>
              <a:t>Medium article by Jonathan Hui </a:t>
            </a:r>
            <a:r>
              <a:rPr lang="en-GB">
                <a:uFill>
                  <a:noFill/>
                </a:uFill>
                <a:hlinkClick r:id="rId3"/>
              </a:rPr>
              <a:t>Article</a:t>
            </a:r>
            <a:r>
              <a:rPr lang="en-GB"/>
              <a:t> </a:t>
            </a:r>
            <a:endParaRPr/>
          </a:p>
          <a:p>
            <a:pPr indent="-298450" lvl="1" marL="914400" marR="0" rtl="0" algn="l">
              <a:lnSpc>
                <a:spcPct val="115000"/>
              </a:lnSpc>
              <a:spcBef>
                <a:spcPts val="0"/>
              </a:spcBef>
              <a:spcAft>
                <a:spcPts val="0"/>
              </a:spcAft>
              <a:buSzPts val="1100"/>
              <a:buChar char="○"/>
            </a:pPr>
            <a:r>
              <a:rPr lang="en-GB"/>
              <a:t>Keras official documentation.</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a:t>
            </a:r>
            <a:endParaRPr/>
          </a:p>
        </p:txBody>
      </p:sp>
      <p:sp>
        <p:nvSpPr>
          <p:cNvPr id="236" name="Google Shape;236;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t>Generating Photo-realistic images using Generative Adversarial network with text descriptions and image dataset as input.</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5268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Motivation</a:t>
            </a:r>
            <a:endParaRPr/>
          </a:p>
        </p:txBody>
      </p:sp>
      <p:sp>
        <p:nvSpPr>
          <p:cNvPr id="242" name="Google Shape;242;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A human condition called </a:t>
            </a:r>
            <a:r>
              <a:rPr lang="en-GB" sz="1500" u="sng"/>
              <a:t>Synesthesia</a:t>
            </a:r>
            <a:r>
              <a:rPr lang="en-GB" sz="1500"/>
              <a:t>, where simulation of one cognitive pathway leads to experiences in a second cognitive pathway.</a:t>
            </a:r>
            <a:endParaRPr sz="1500"/>
          </a:p>
          <a:p>
            <a:pPr indent="-323850" lvl="0" marL="457200" rtl="0" algn="l">
              <a:spcBef>
                <a:spcPts val="0"/>
              </a:spcBef>
              <a:spcAft>
                <a:spcPts val="0"/>
              </a:spcAft>
              <a:buSzPts val="1500"/>
              <a:buChar char="●"/>
            </a:pPr>
            <a:r>
              <a:rPr lang="en-GB" sz="1500"/>
              <a:t>Previous Methods : </a:t>
            </a:r>
            <a:r>
              <a:rPr lang="en-GB" sz="1500" u="sng"/>
              <a:t>PixelRNN and PixelCNN</a:t>
            </a:r>
            <a:r>
              <a:rPr lang="en-GB" sz="1500"/>
              <a:t> </a:t>
            </a:r>
            <a:endParaRPr sz="1500"/>
          </a:p>
          <a:p>
            <a:pPr indent="-323850" lvl="0" marL="457200" rtl="0" algn="l">
              <a:spcBef>
                <a:spcPts val="0"/>
              </a:spcBef>
              <a:spcAft>
                <a:spcPts val="0"/>
              </a:spcAft>
              <a:buSzPts val="1500"/>
              <a:buChar char="●"/>
            </a:pPr>
            <a:r>
              <a:rPr lang="en-GB" sz="1500"/>
              <a:t>Image generation based on the other </a:t>
            </a:r>
            <a:r>
              <a:rPr lang="en-GB" sz="1500" u="sng"/>
              <a:t>format of data</a:t>
            </a:r>
            <a:r>
              <a:rPr lang="en-GB" sz="1500"/>
              <a:t> like other images( image to image) or from text descriptions (text to image) have large number of applications in various sectors.</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48" name="Google Shape;248;p20"/>
          <p:cNvSpPr txBox="1"/>
          <p:nvPr>
            <p:ph idx="1" type="body"/>
          </p:nvPr>
        </p:nvSpPr>
        <p:spPr>
          <a:xfrm>
            <a:off x="1216200" y="990500"/>
            <a:ext cx="7038900" cy="2911200"/>
          </a:xfrm>
          <a:prstGeom prst="rect">
            <a:avLst/>
          </a:prstGeom>
        </p:spPr>
        <p:txBody>
          <a:bodyPr anchorCtr="0" anchor="t" bIns="91425" lIns="91425" spcFirstLastPara="1" rIns="91425" wrap="square" tIns="91425">
            <a:noAutofit/>
          </a:bodyPr>
          <a:lstStyle/>
          <a:p>
            <a:pPr indent="-323850" lvl="0" marL="457200" rtl="0" algn="just">
              <a:spcBef>
                <a:spcPts val="1400"/>
              </a:spcBef>
              <a:spcAft>
                <a:spcPts val="0"/>
              </a:spcAft>
              <a:buSzPts val="1500"/>
              <a:buChar char="●"/>
            </a:pPr>
            <a:r>
              <a:rPr lang="en-GB" sz="1500" u="sng"/>
              <a:t>Generative adversarial networks</a:t>
            </a:r>
            <a:r>
              <a:rPr lang="en-GB" sz="1500"/>
              <a:t> (GANs) : Deep neural net architectures comprised of two nets, pitting one against the other,thus called adversarial. Generative adversarial networks have demonstrated that it is possible to create fake but photo realistic images after training on an image dataset. </a:t>
            </a:r>
            <a:endParaRPr sz="1500"/>
          </a:p>
          <a:p>
            <a:pPr indent="-311150" lvl="0" marL="457200" rtl="0" algn="just">
              <a:spcBef>
                <a:spcPts val="1400"/>
              </a:spcBef>
              <a:spcAft>
                <a:spcPts val="0"/>
              </a:spcAft>
              <a:buSzPts val="1300"/>
              <a:buChar char="●"/>
            </a:pPr>
            <a:r>
              <a:rPr lang="en-GB" sz="1500"/>
              <a:t>Text descriptions to image</a:t>
            </a:r>
            <a:r>
              <a:rPr lang="en-GB"/>
              <a:t>: </a:t>
            </a:r>
            <a:endParaRPr/>
          </a:p>
          <a:p>
            <a:pPr indent="-298450" lvl="1" marL="914400" rtl="0" algn="just">
              <a:spcBef>
                <a:spcPts val="1400"/>
              </a:spcBef>
              <a:spcAft>
                <a:spcPts val="0"/>
              </a:spcAft>
              <a:buSzPts val="1100"/>
              <a:buChar char="○"/>
            </a:pPr>
            <a:r>
              <a:rPr lang="en-GB" sz="1300"/>
              <a:t>Use of StackGAN</a:t>
            </a:r>
            <a:r>
              <a:rPr lang="en-GB"/>
              <a:t>: </a:t>
            </a:r>
            <a:endParaRPr/>
          </a:p>
          <a:p>
            <a:pPr indent="0" lvl="0" marL="914400" rtl="0" algn="just">
              <a:spcBef>
                <a:spcPts val="1400"/>
              </a:spcBef>
              <a:spcAft>
                <a:spcPts val="0"/>
              </a:spcAft>
              <a:buNone/>
            </a:pPr>
            <a:r>
              <a:rPr lang="en-GB" sz="1400"/>
              <a:t>Converts the problem of image generation into more manageable sub-problems.</a:t>
            </a:r>
            <a:endParaRPr sz="1400"/>
          </a:p>
          <a:p>
            <a:pPr indent="-317500" lvl="1" marL="914400" rtl="0" algn="just">
              <a:spcBef>
                <a:spcPts val="1400"/>
              </a:spcBef>
              <a:spcAft>
                <a:spcPts val="0"/>
              </a:spcAft>
              <a:buSzPts val="1400"/>
              <a:buChar char="○"/>
            </a:pPr>
            <a:r>
              <a:rPr lang="en-GB" sz="1400"/>
              <a:t>Task of stage I and stage II GAN</a:t>
            </a:r>
            <a:endParaRPr sz="1400"/>
          </a:p>
          <a:p>
            <a:pPr indent="0" lvl="0" marL="914400" rtl="0" algn="just">
              <a:spcBef>
                <a:spcPts val="1400"/>
              </a:spcBef>
              <a:spcAft>
                <a:spcPts val="0"/>
              </a:spcAft>
              <a:buNone/>
            </a:pPr>
            <a:r>
              <a:t/>
            </a:r>
            <a:endParaRPr sz="1100"/>
          </a:p>
          <a:p>
            <a:pPr indent="0" lvl="0" marL="914400" rtl="0" algn="just">
              <a:spcBef>
                <a:spcPts val="1400"/>
              </a:spcBef>
              <a:spcAft>
                <a:spcPts val="0"/>
              </a:spcAft>
              <a:buNone/>
            </a:pPr>
            <a:r>
              <a:t/>
            </a:r>
            <a:endParaRPr sz="1100"/>
          </a:p>
          <a:p>
            <a:pPr indent="0" lvl="0" marL="457200" rtl="0" algn="just">
              <a:spcBef>
                <a:spcPts val="1400"/>
              </a:spcBef>
              <a:spcAft>
                <a:spcPts val="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Literature Survey</a:t>
            </a:r>
            <a:endParaRPr/>
          </a:p>
        </p:txBody>
      </p:sp>
      <p:sp>
        <p:nvSpPr>
          <p:cNvPr id="254" name="Google Shape;254;p21"/>
          <p:cNvSpPr txBox="1"/>
          <p:nvPr/>
        </p:nvSpPr>
        <p:spPr>
          <a:xfrm>
            <a:off x="1604075" y="1345350"/>
            <a:ext cx="6815400" cy="28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aphicFrame>
        <p:nvGraphicFramePr>
          <p:cNvPr id="255" name="Google Shape;255;p21"/>
          <p:cNvGraphicFramePr/>
          <p:nvPr/>
        </p:nvGraphicFramePr>
        <p:xfrm>
          <a:off x="1297500" y="1178050"/>
          <a:ext cx="3000000" cy="3000000"/>
        </p:xfrm>
        <a:graphic>
          <a:graphicData uri="http://schemas.openxmlformats.org/drawingml/2006/table">
            <a:tbl>
              <a:tblPr>
                <a:noFill/>
                <a:tableStyleId>{B059AA3A-B89B-47DA-BE2F-B5EC07E1D67A}</a:tableStyleId>
              </a:tblPr>
              <a:tblGrid>
                <a:gridCol w="494250"/>
                <a:gridCol w="1558625"/>
                <a:gridCol w="1736125"/>
                <a:gridCol w="1617800"/>
                <a:gridCol w="1832200"/>
              </a:tblGrid>
              <a:tr h="381000">
                <a:tc>
                  <a:txBody>
                    <a:bodyPr/>
                    <a:lstStyle/>
                    <a:p>
                      <a:pPr indent="0" lvl="0" marL="0" rtl="0" algn="l">
                        <a:spcBef>
                          <a:spcPts val="0"/>
                        </a:spcBef>
                        <a:spcAft>
                          <a:spcPts val="0"/>
                        </a:spcAft>
                        <a:buNone/>
                      </a:pPr>
                      <a:r>
                        <a:rPr lang="en-GB" sz="1300">
                          <a:solidFill>
                            <a:schemeClr val="lt1"/>
                          </a:solidFill>
                          <a:latin typeface="Lato"/>
                          <a:ea typeface="Lato"/>
                          <a:cs typeface="Lato"/>
                          <a:sym typeface="Lato"/>
                        </a:rPr>
                        <a:t>Sr. No.</a:t>
                      </a:r>
                      <a:endParaRPr sz="1300">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sz="1300">
                          <a:solidFill>
                            <a:schemeClr val="lt1"/>
                          </a:solidFill>
                          <a:latin typeface="Lato"/>
                          <a:ea typeface="Lato"/>
                          <a:cs typeface="Lato"/>
                          <a:sym typeface="Lato"/>
                        </a:rPr>
                        <a:t>Title</a:t>
                      </a:r>
                      <a:endParaRPr sz="1300">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sz="1300">
                          <a:solidFill>
                            <a:schemeClr val="lt1"/>
                          </a:solidFill>
                          <a:latin typeface="Lato"/>
                          <a:ea typeface="Lato"/>
                          <a:cs typeface="Lato"/>
                          <a:sym typeface="Lato"/>
                        </a:rPr>
                        <a:t>Author</a:t>
                      </a:r>
                      <a:endParaRPr sz="1300">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sz="1300">
                          <a:solidFill>
                            <a:schemeClr val="lt1"/>
                          </a:solidFill>
                          <a:latin typeface="Lato"/>
                          <a:ea typeface="Lato"/>
                          <a:cs typeface="Lato"/>
                          <a:sym typeface="Lato"/>
                        </a:rPr>
                        <a:t>Description</a:t>
                      </a:r>
                      <a:endParaRPr sz="1300">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sz="1300">
                          <a:solidFill>
                            <a:schemeClr val="lt1"/>
                          </a:solidFill>
                          <a:latin typeface="Lato"/>
                          <a:ea typeface="Lato"/>
                          <a:cs typeface="Lato"/>
                          <a:sym typeface="Lato"/>
                        </a:rPr>
                        <a:t>Findings</a:t>
                      </a:r>
                      <a:endParaRPr sz="1300">
                        <a:solidFill>
                          <a:schemeClr val="lt1"/>
                        </a:solidFill>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GB" sz="1300">
                          <a:solidFill>
                            <a:schemeClr val="lt1"/>
                          </a:solidFill>
                          <a:latin typeface="Lato"/>
                          <a:ea typeface="Lato"/>
                          <a:cs typeface="Lato"/>
                          <a:sym typeface="Lato"/>
                        </a:rPr>
                        <a:t>1.</a:t>
                      </a:r>
                      <a:endParaRPr sz="1300">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GB" sz="1300">
                          <a:solidFill>
                            <a:schemeClr val="lt1"/>
                          </a:solidFill>
                          <a:latin typeface="Lato"/>
                          <a:ea typeface="Lato"/>
                          <a:cs typeface="Lato"/>
                          <a:sym typeface="Lato"/>
                        </a:rPr>
                        <a:t>“Generative Adversarial Nets”</a:t>
                      </a:r>
                      <a:endParaRPr sz="1300">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GB" sz="1300">
                          <a:solidFill>
                            <a:schemeClr val="lt1"/>
                          </a:solidFill>
                          <a:latin typeface="Lato"/>
                          <a:ea typeface="Lato"/>
                          <a:cs typeface="Lato"/>
                          <a:sym typeface="Lato"/>
                        </a:rPr>
                        <a:t>Ian J. Goodfellow, Jean Pouget-Abadie, Mehdi Mirza, Bing Xu, David Warde-Farley, Sherjil Ozair, Aaron Courville, Yoshua Bengio</a:t>
                      </a:r>
                      <a:endParaRPr sz="1300">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sz="1300">
                          <a:solidFill>
                            <a:schemeClr val="lt1"/>
                          </a:solidFill>
                          <a:latin typeface="Lato"/>
                          <a:ea typeface="Lato"/>
                          <a:cs typeface="Lato"/>
                          <a:sym typeface="Lato"/>
                        </a:rPr>
                        <a:t>Paper introduces briefly about GANs,their architecture, algorithm for minibatch stochastic gradient descent training of GAN</a:t>
                      </a:r>
                      <a:endParaRPr sz="1300">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GB" sz="1300">
                          <a:solidFill>
                            <a:schemeClr val="lt1"/>
                          </a:solidFill>
                          <a:latin typeface="Lato"/>
                          <a:ea typeface="Lato"/>
                          <a:cs typeface="Lato"/>
                          <a:sym typeface="Lato"/>
                        </a:rPr>
                        <a:t>GANs provide a method to generate the fake data similar to what is present in the dataset. Hence data in various formats like audio, images, text can be generated using GANs. GANs require high computational power for training </a:t>
                      </a:r>
                      <a:endParaRPr sz="1300">
                        <a:solidFill>
                          <a:schemeClr val="lt1"/>
                        </a:solidFill>
                        <a:latin typeface="Lato"/>
                        <a:ea typeface="Lato"/>
                        <a:cs typeface="Lato"/>
                        <a:sym typeface="Lato"/>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Literature Survey</a:t>
            </a:r>
            <a:endParaRPr/>
          </a:p>
        </p:txBody>
      </p:sp>
      <p:graphicFrame>
        <p:nvGraphicFramePr>
          <p:cNvPr id="261" name="Google Shape;261;p22"/>
          <p:cNvGraphicFramePr/>
          <p:nvPr/>
        </p:nvGraphicFramePr>
        <p:xfrm>
          <a:off x="1297500" y="1192825"/>
          <a:ext cx="3000000" cy="3000000"/>
        </p:xfrm>
        <a:graphic>
          <a:graphicData uri="http://schemas.openxmlformats.org/drawingml/2006/table">
            <a:tbl>
              <a:tblPr>
                <a:noFill/>
                <a:tableStyleId>{B059AA3A-B89B-47DA-BE2F-B5EC07E1D67A}</a:tableStyleId>
              </a:tblPr>
              <a:tblGrid>
                <a:gridCol w="457250"/>
                <a:gridCol w="1898750"/>
                <a:gridCol w="1728675"/>
                <a:gridCol w="1462575"/>
                <a:gridCol w="1691750"/>
              </a:tblGrid>
              <a:tr h="381000">
                <a:tc>
                  <a:txBody>
                    <a:bodyPr/>
                    <a:lstStyle/>
                    <a:p>
                      <a:pPr indent="0" lvl="0" marL="0" rtl="0" algn="l">
                        <a:spcBef>
                          <a:spcPts val="0"/>
                        </a:spcBef>
                        <a:spcAft>
                          <a:spcPts val="0"/>
                        </a:spcAft>
                        <a:buNone/>
                      </a:pPr>
                      <a:r>
                        <a:rPr lang="en-GB" sz="1300">
                          <a:solidFill>
                            <a:schemeClr val="lt1"/>
                          </a:solidFill>
                          <a:latin typeface="Lato"/>
                          <a:ea typeface="Lato"/>
                          <a:cs typeface="Lato"/>
                          <a:sym typeface="Lato"/>
                        </a:rPr>
                        <a:t>Sr. No.</a:t>
                      </a:r>
                      <a:endParaRPr sz="1300">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sz="1300">
                          <a:solidFill>
                            <a:schemeClr val="lt1"/>
                          </a:solidFill>
                          <a:latin typeface="Lato"/>
                          <a:ea typeface="Lato"/>
                          <a:cs typeface="Lato"/>
                          <a:sym typeface="Lato"/>
                        </a:rPr>
                        <a:t>Title</a:t>
                      </a:r>
                      <a:endParaRPr sz="1300">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GB" sz="1300">
                          <a:solidFill>
                            <a:schemeClr val="lt1"/>
                          </a:solidFill>
                          <a:latin typeface="Lato"/>
                          <a:ea typeface="Lato"/>
                          <a:cs typeface="Lato"/>
                          <a:sym typeface="Lato"/>
                        </a:rPr>
                        <a:t>Author</a:t>
                      </a:r>
                      <a:endParaRPr sz="1300">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sz="1300">
                          <a:solidFill>
                            <a:schemeClr val="lt1"/>
                          </a:solidFill>
                          <a:latin typeface="Lato"/>
                          <a:ea typeface="Lato"/>
                          <a:cs typeface="Lato"/>
                          <a:sym typeface="Lato"/>
                        </a:rPr>
                        <a:t>Description</a:t>
                      </a:r>
                      <a:endParaRPr sz="1300">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sz="1300">
                          <a:solidFill>
                            <a:schemeClr val="lt1"/>
                          </a:solidFill>
                          <a:latin typeface="Lato"/>
                          <a:ea typeface="Lato"/>
                          <a:cs typeface="Lato"/>
                          <a:sym typeface="Lato"/>
                        </a:rPr>
                        <a:t>Findings</a:t>
                      </a:r>
                      <a:endParaRPr sz="1300">
                        <a:solidFill>
                          <a:schemeClr val="lt1"/>
                        </a:solidFill>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GB" sz="1300">
                          <a:solidFill>
                            <a:schemeClr val="lt1"/>
                          </a:solidFill>
                          <a:latin typeface="Lato"/>
                          <a:ea typeface="Lato"/>
                          <a:cs typeface="Lato"/>
                          <a:sym typeface="Lato"/>
                        </a:rPr>
                        <a:t>2.</a:t>
                      </a:r>
                      <a:endParaRPr sz="1300">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GB" sz="1300">
                          <a:solidFill>
                            <a:schemeClr val="lt1"/>
                          </a:solidFill>
                          <a:latin typeface="Lato"/>
                          <a:ea typeface="Lato"/>
                          <a:cs typeface="Lato"/>
                          <a:sym typeface="Lato"/>
                        </a:rPr>
                        <a:t>“StackGAN: Text to Photo-realistic Image Synthesis with Stacked Generative Adversarial Networks”</a:t>
                      </a:r>
                      <a:endParaRPr sz="1300">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GB" sz="1300">
                          <a:solidFill>
                            <a:schemeClr val="lt1"/>
                          </a:solidFill>
                          <a:latin typeface="Lato"/>
                          <a:ea typeface="Lato"/>
                          <a:cs typeface="Lato"/>
                          <a:sym typeface="Lato"/>
                        </a:rPr>
                        <a:t>Han Zhang, Tao Xu, Hongsheng Li, Shaoting Zhang, Xiaogang Wang, Xiaolei Huang, Dimitris Metaxas</a:t>
                      </a:r>
                      <a:endParaRPr sz="1300">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GB" sz="1300">
                          <a:solidFill>
                            <a:schemeClr val="lt1"/>
                          </a:solidFill>
                          <a:latin typeface="Lato"/>
                          <a:ea typeface="Lato"/>
                          <a:cs typeface="Lato"/>
                          <a:sym typeface="Lato"/>
                        </a:rPr>
                        <a:t>The paper describes method to generate high quality images from text descriptions</a:t>
                      </a:r>
                      <a:endParaRPr sz="1300">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GB" sz="1300">
                          <a:solidFill>
                            <a:schemeClr val="lt1"/>
                          </a:solidFill>
                          <a:latin typeface="Lato"/>
                          <a:ea typeface="Lato"/>
                          <a:cs typeface="Lato"/>
                          <a:sym typeface="Lato"/>
                        </a:rPr>
                        <a:t>Using two GANs stacked together produces better quality images. First stage GAN produces primitive shapes and color based on text descriptions while second stage generates high resolution images.</a:t>
                      </a:r>
                      <a:endParaRPr sz="1300">
                        <a:solidFill>
                          <a:schemeClr val="lt1"/>
                        </a:solidFill>
                        <a:latin typeface="Lato"/>
                        <a:ea typeface="Lato"/>
                        <a:cs typeface="Lato"/>
                        <a:sym typeface="Lato"/>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Generative Adversarial Network</a:t>
            </a:r>
            <a:endParaRPr/>
          </a:p>
        </p:txBody>
      </p:sp>
      <p:sp>
        <p:nvSpPr>
          <p:cNvPr id="267" name="Google Shape;267;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Consists of two networks Generator G and discriminator D pitting against one another. Framework corresponds to a two-player minimax game.</a:t>
            </a:r>
            <a:endParaRPr sz="1500"/>
          </a:p>
          <a:p>
            <a:pPr indent="-298450" lvl="1" marL="914400" rtl="0" algn="l">
              <a:spcBef>
                <a:spcPts val="0"/>
              </a:spcBef>
              <a:spcAft>
                <a:spcPts val="0"/>
              </a:spcAft>
              <a:buSzPts val="1100"/>
              <a:buChar char="○"/>
            </a:pPr>
            <a:r>
              <a:rPr lang="en-GB" sz="1300"/>
              <a:t>Generator Network</a:t>
            </a:r>
            <a:r>
              <a:rPr lang="en-GB"/>
              <a:t> : </a:t>
            </a:r>
            <a:r>
              <a:rPr lang="en-GB" sz="2000">
                <a:solidFill>
                  <a:srgbClr val="000000"/>
                </a:solidFill>
                <a:latin typeface="Arial"/>
                <a:ea typeface="Arial"/>
                <a:cs typeface="Arial"/>
                <a:sym typeface="Arial"/>
              </a:rPr>
              <a:t> </a:t>
            </a:r>
            <a:r>
              <a:rPr lang="en-GB" sz="1300"/>
              <a:t>Try to fool the discriminator by generating real-looking images</a:t>
            </a:r>
            <a:endParaRPr sz="1300"/>
          </a:p>
          <a:p>
            <a:pPr indent="-298450" lvl="1" marL="914400" rtl="0" algn="l">
              <a:spcBef>
                <a:spcPts val="0"/>
              </a:spcBef>
              <a:spcAft>
                <a:spcPts val="0"/>
              </a:spcAft>
              <a:buSzPts val="1100"/>
              <a:buChar char="○"/>
            </a:pPr>
            <a:r>
              <a:rPr lang="en-GB" sz="1300"/>
              <a:t>Discriminator Network</a:t>
            </a:r>
            <a:r>
              <a:rPr lang="en-GB"/>
              <a:t> : </a:t>
            </a:r>
            <a:r>
              <a:rPr lang="en-GB" sz="1300"/>
              <a:t>Try to distinguish between real and fake images. Discriminator outputs     likelihood in (0,1) of real image.</a:t>
            </a:r>
            <a:endParaRPr sz="1300"/>
          </a:p>
          <a:p>
            <a:pPr indent="-311150" lvl="0" marL="457200" rtl="0" algn="l">
              <a:spcBef>
                <a:spcPts val="0"/>
              </a:spcBef>
              <a:spcAft>
                <a:spcPts val="0"/>
              </a:spcAft>
              <a:buSzPts val="1300"/>
              <a:buChar char="●"/>
            </a:pPr>
            <a:r>
              <a:rPr lang="en-GB" sz="1500"/>
              <a:t>The </a:t>
            </a:r>
            <a:r>
              <a:rPr lang="en-GB" sz="1500"/>
              <a:t>minimax</a:t>
            </a:r>
            <a:r>
              <a:rPr lang="en-GB" sz="1500"/>
              <a:t> objective function is </a:t>
            </a:r>
            <a:r>
              <a:rPr lang="en-GB"/>
              <a:t>:</a:t>
            </a:r>
            <a:endParaRPr/>
          </a:p>
          <a:p>
            <a:pPr indent="0" lvl="0" marL="457200" rtl="0" algn="l">
              <a:spcBef>
                <a:spcPts val="1600"/>
              </a:spcBef>
              <a:spcAft>
                <a:spcPts val="0"/>
              </a:spcAft>
              <a:buNone/>
            </a:pPr>
            <a:r>
              <a:t/>
            </a:r>
            <a:endParaRPr/>
          </a:p>
          <a:p>
            <a:pPr indent="0" lvl="0" marL="9144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268" name="Google Shape;268;p23"/>
          <p:cNvPicPr preferRelativeResize="0"/>
          <p:nvPr/>
        </p:nvPicPr>
        <p:blipFill>
          <a:blip r:embed="rId3">
            <a:alphaModFix/>
          </a:blip>
          <a:stretch>
            <a:fillRect/>
          </a:stretch>
        </p:blipFill>
        <p:spPr>
          <a:xfrm>
            <a:off x="1891450" y="3752500"/>
            <a:ext cx="5924700" cy="968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Generative Adversarial Network</a:t>
            </a:r>
            <a:endParaRPr/>
          </a:p>
        </p:txBody>
      </p:sp>
      <p:sp>
        <p:nvSpPr>
          <p:cNvPr id="274" name="Google Shape;274;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AutoNum type="arabicPeriod"/>
            </a:pPr>
            <a:r>
              <a:rPr lang="en-GB" sz="1500"/>
              <a:t>Discriminator wants to maximize objective such that D(x) is close to 1 i.e. real and D(G(z)) is close to zero (fake).</a:t>
            </a:r>
            <a:endParaRPr sz="1500"/>
          </a:p>
          <a:p>
            <a:pPr indent="-323850" lvl="0" marL="457200" rtl="0" algn="l">
              <a:spcBef>
                <a:spcPts val="0"/>
              </a:spcBef>
              <a:spcAft>
                <a:spcPts val="0"/>
              </a:spcAft>
              <a:buSzPts val="1500"/>
              <a:buAutoNum type="arabicPeriod"/>
            </a:pPr>
            <a:r>
              <a:rPr lang="en-GB" sz="1500"/>
              <a:t>Generator wants to minimize objective such that D(G(z)) is close to 1 so that it generates output which was </a:t>
            </a:r>
            <a:r>
              <a:rPr lang="en-GB" sz="1500"/>
              <a:t>indistinguishable by the discriminator from real data.</a:t>
            </a:r>
            <a:endParaRPr sz="1500"/>
          </a:p>
          <a:p>
            <a:pPr indent="-323850" lvl="0" marL="457200" rtl="0" algn="l">
              <a:spcBef>
                <a:spcPts val="0"/>
              </a:spcBef>
              <a:spcAft>
                <a:spcPts val="0"/>
              </a:spcAft>
              <a:buSzPts val="1500"/>
              <a:buChar char="●"/>
            </a:pPr>
            <a:r>
              <a:rPr lang="en-GB" sz="1500"/>
              <a:t>Hence GANs work in alternate mode between:</a:t>
            </a:r>
            <a:endParaRPr sz="1500"/>
          </a:p>
          <a:p>
            <a:pPr indent="-298450" lvl="1" marL="914400" rtl="0" algn="l">
              <a:spcBef>
                <a:spcPts val="0"/>
              </a:spcBef>
              <a:spcAft>
                <a:spcPts val="0"/>
              </a:spcAft>
              <a:buSzPts val="1100"/>
              <a:buChar char="○"/>
            </a:pPr>
            <a:r>
              <a:rPr lang="en-GB"/>
              <a:t>Gradient ascent on discriminator </a:t>
            </a:r>
            <a:endParaRPr/>
          </a:p>
          <a:p>
            <a:pPr indent="0" lvl="0" marL="914400" rtl="0" algn="l">
              <a:spcBef>
                <a:spcPts val="1600"/>
              </a:spcBef>
              <a:spcAft>
                <a:spcPts val="0"/>
              </a:spcAft>
              <a:buNone/>
            </a:pPr>
            <a:r>
              <a:t/>
            </a:r>
            <a:endParaRPr/>
          </a:p>
          <a:p>
            <a:pPr indent="-298450" lvl="1" marL="914400" rtl="0" algn="l">
              <a:spcBef>
                <a:spcPts val="1600"/>
              </a:spcBef>
              <a:spcAft>
                <a:spcPts val="0"/>
              </a:spcAft>
              <a:buSzPts val="1100"/>
              <a:buChar char="○"/>
            </a:pPr>
            <a:r>
              <a:rPr lang="en-GB"/>
              <a:t>Gradient descent on generator</a:t>
            </a:r>
            <a:r>
              <a:rPr lang="en-GB"/>
              <a:t> </a:t>
            </a:r>
            <a:endParaRPr/>
          </a:p>
        </p:txBody>
      </p:sp>
      <p:pic>
        <p:nvPicPr>
          <p:cNvPr id="275" name="Google Shape;275;p24"/>
          <p:cNvPicPr preferRelativeResize="0"/>
          <p:nvPr/>
        </p:nvPicPr>
        <p:blipFill>
          <a:blip r:embed="rId3">
            <a:alphaModFix/>
          </a:blip>
          <a:stretch>
            <a:fillRect/>
          </a:stretch>
        </p:blipFill>
        <p:spPr>
          <a:xfrm>
            <a:off x="2260900" y="3547250"/>
            <a:ext cx="4866974" cy="434300"/>
          </a:xfrm>
          <a:prstGeom prst="rect">
            <a:avLst/>
          </a:prstGeom>
          <a:noFill/>
          <a:ln>
            <a:noFill/>
          </a:ln>
        </p:spPr>
      </p:pic>
      <p:pic>
        <p:nvPicPr>
          <p:cNvPr id="276" name="Google Shape;276;p24"/>
          <p:cNvPicPr preferRelativeResize="0"/>
          <p:nvPr/>
        </p:nvPicPr>
        <p:blipFill>
          <a:blip r:embed="rId4">
            <a:alphaModFix/>
          </a:blip>
          <a:stretch>
            <a:fillRect/>
          </a:stretch>
        </p:blipFill>
        <p:spPr>
          <a:xfrm>
            <a:off x="2322875" y="4414100"/>
            <a:ext cx="2788274" cy="525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Generative Adversarial Network</a:t>
            </a:r>
            <a:endParaRPr/>
          </a:p>
        </p:txBody>
      </p:sp>
      <p:sp>
        <p:nvSpPr>
          <p:cNvPr id="282" name="Google Shape;282;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3" name="Google Shape;283;p25"/>
          <p:cNvPicPr preferRelativeResize="0"/>
          <p:nvPr/>
        </p:nvPicPr>
        <p:blipFill>
          <a:blip r:embed="rId3">
            <a:alphaModFix/>
          </a:blip>
          <a:stretch>
            <a:fillRect/>
          </a:stretch>
        </p:blipFill>
        <p:spPr>
          <a:xfrm>
            <a:off x="921300" y="1520987"/>
            <a:ext cx="7791300" cy="3004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